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62" r:id="rId5"/>
    <p:sldId id="270" r:id="rId6"/>
    <p:sldId id="258" r:id="rId7"/>
    <p:sldId id="259" r:id="rId8"/>
    <p:sldId id="260" r:id="rId9"/>
    <p:sldId id="269" r:id="rId10"/>
    <p:sldId id="261" r:id="rId11"/>
    <p:sldId id="263" r:id="rId12"/>
    <p:sldId id="264" r:id="rId13"/>
    <p:sldId id="271" r:id="rId14"/>
    <p:sldId id="265" r:id="rId15"/>
    <p:sldId id="272" r:id="rId16"/>
    <p:sldId id="26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942E27B-6AA3-454A-8B06-99AA09777125}"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22721-8932-4B75-92B7-AEE101069E1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42E27B-6AA3-454A-8B06-99AA09777125}"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22721-8932-4B75-92B7-AEE101069E1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42E27B-6AA3-454A-8B06-99AA09777125}"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22721-8932-4B75-92B7-AEE101069E1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42E27B-6AA3-454A-8B06-99AA09777125}"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22721-8932-4B75-92B7-AEE101069E1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42E27B-6AA3-454A-8B06-99AA09777125}" type="datetimeFigureOut">
              <a:rPr lang="en-US" smtClean="0"/>
              <a:pPr/>
              <a:t>1/20/2020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22721-8932-4B75-92B7-AEE101069E1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942E27B-6AA3-454A-8B06-99AA09777125}" type="datetimeFigureOut">
              <a:rPr lang="en-US" smtClean="0"/>
              <a:pPr/>
              <a:t>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122721-8932-4B75-92B7-AEE101069E1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942E27B-6AA3-454A-8B06-99AA09777125}" type="datetimeFigureOut">
              <a:rPr lang="en-US" smtClean="0"/>
              <a:pPr/>
              <a:t>1/20/2020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122721-8932-4B75-92B7-AEE101069E1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942E27B-6AA3-454A-8B06-99AA09777125}" type="datetimeFigureOut">
              <a:rPr lang="en-US" smtClean="0"/>
              <a:pPr/>
              <a:t>1/20/2020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122721-8932-4B75-92B7-AEE101069E1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42E27B-6AA3-454A-8B06-99AA09777125}" type="datetimeFigureOut">
              <a:rPr lang="en-US" smtClean="0"/>
              <a:pPr/>
              <a:t>1/20/2020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122721-8932-4B75-92B7-AEE101069E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42E27B-6AA3-454A-8B06-99AA09777125}" type="datetimeFigureOut">
              <a:rPr lang="en-US" smtClean="0"/>
              <a:pPr/>
              <a:t>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122721-8932-4B75-92B7-AEE101069E1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42E27B-6AA3-454A-8B06-99AA09777125}" type="datetimeFigureOut">
              <a:rPr lang="en-US" smtClean="0"/>
              <a:pPr/>
              <a:t>1/20/2020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122721-8932-4B75-92B7-AEE101069E1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42E27B-6AA3-454A-8B06-99AA09777125}" type="datetimeFigureOut">
              <a:rPr lang="en-US" smtClean="0"/>
              <a:pPr/>
              <a:t>1/20/2020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122721-8932-4B75-92B7-AEE101069E1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Types of Culture </a:t>
            </a:r>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Let’s talk about jazz. Is jazz high or low culture? Some would say high culture.</a:t>
            </a:r>
          </a:p>
          <a:p>
            <a:r>
              <a:rPr lang="en-US" dirty="0"/>
              <a:t>Jazz began as the music of the street, a prime African-American form of expression. It was low, very low culture.</a:t>
            </a:r>
          </a:p>
          <a:p>
            <a:r>
              <a:rPr lang="en-US" dirty="0"/>
              <a:t>Classical music was high culture, had been for centuries. Which form of music was approved by the white community of the time, was high culture.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and Secondary Culture</a:t>
            </a:r>
          </a:p>
        </p:txBody>
      </p:sp>
      <p:sp>
        <p:nvSpPr>
          <p:cNvPr id="3" name="Content Placeholder 2"/>
          <p:cNvSpPr>
            <a:spLocks noGrp="1"/>
          </p:cNvSpPr>
          <p:nvPr>
            <p:ph idx="1"/>
          </p:nvPr>
        </p:nvSpPr>
        <p:spPr/>
        <p:txBody>
          <a:bodyPr/>
          <a:lstStyle/>
          <a:p>
            <a:r>
              <a:rPr lang="en-US" b="1" dirty="0"/>
              <a:t>Primary Culture:</a:t>
            </a:r>
            <a:r>
              <a:rPr lang="en-US" dirty="0"/>
              <a:t> It is the main culture being followed by any individual or any group.</a:t>
            </a:r>
          </a:p>
          <a:p>
            <a:r>
              <a:rPr lang="en-US" b="1" dirty="0"/>
              <a:t>Secondary Culture:</a:t>
            </a:r>
            <a:r>
              <a:rPr lang="en-US" dirty="0"/>
              <a:t> It can be defined as the other culture being followed by any individual or group along with Primary culture. It is always on second priority.  It may or may not be followed simultaneously with the main culture.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FOLK CULTURE</a:t>
            </a:r>
          </a:p>
        </p:txBody>
      </p:sp>
      <p:sp>
        <p:nvSpPr>
          <p:cNvPr id="3" name="Content Placeholder 2"/>
          <p:cNvSpPr>
            <a:spLocks noGrp="1"/>
          </p:cNvSpPr>
          <p:nvPr>
            <p:ph idx="1"/>
          </p:nvPr>
        </p:nvSpPr>
        <p:spPr/>
        <p:txBody>
          <a:bodyPr>
            <a:normAutofit fontScale="92500"/>
          </a:bodyPr>
          <a:lstStyle/>
          <a:p>
            <a:r>
              <a:rPr lang="en-US" b="1" dirty="0"/>
              <a:t>Folk Culture</a:t>
            </a:r>
            <a:r>
              <a:rPr lang="en-US" dirty="0"/>
              <a:t> - The creations of folk culture are communal and anticipated. They are communal because the creator and their audience belong to the same small societal division - the social distance between them is negligible.</a:t>
            </a:r>
          </a:p>
          <a:p>
            <a:r>
              <a:rPr lang="en-US" dirty="0"/>
              <a:t>They are anticipated because the creator draws from the traditional knowledge and the everyday experience of their societal group. Michael Bell has described folk culture as "personal".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2E86E-7D9C-40E3-A7A3-1DDD72BC2E4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59A674A-AA0E-4619-9802-D3B24CAE5E89}"/>
              </a:ext>
            </a:extLst>
          </p:cNvPr>
          <p:cNvSpPr>
            <a:spLocks noGrp="1"/>
          </p:cNvSpPr>
          <p:nvPr>
            <p:ph idx="1"/>
          </p:nvPr>
        </p:nvSpPr>
        <p:spPr/>
        <p:txBody>
          <a:bodyPr/>
          <a:lstStyle/>
          <a:p>
            <a:r>
              <a:rPr lang="en-US" dirty="0"/>
              <a:t>Those who create folk culture work with and within the true patterns of experience, and those who are its audience expect that their experiences will reflect the conventions of what has gone before and served them well in the past. </a:t>
            </a:r>
          </a:p>
          <a:p>
            <a:endParaRPr lang="en-GB" dirty="0"/>
          </a:p>
        </p:txBody>
      </p:sp>
    </p:spTree>
    <p:extLst>
      <p:ext uri="{BB962C8B-B14F-4D97-AF65-F5344CB8AC3E}">
        <p14:creationId xmlns:p14="http://schemas.microsoft.com/office/powerpoint/2010/main" val="2084590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Folk culture, accordingly, is a culture of continuity, governed by traditions and the expectation that the experience of daily life, lived as most people do most of the time, will continue largely as it has gone before.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AA990-E4C4-44F9-AE01-44779AD08C2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B7864DF-57A0-4450-919A-1B151858AFA2}"/>
              </a:ext>
            </a:extLst>
          </p:cNvPr>
          <p:cNvSpPr>
            <a:spLocks noGrp="1"/>
          </p:cNvSpPr>
          <p:nvPr>
            <p:ph idx="1"/>
          </p:nvPr>
        </p:nvSpPr>
        <p:spPr/>
        <p:txBody>
          <a:bodyPr/>
          <a:lstStyle/>
          <a:p>
            <a:r>
              <a:rPr lang="en-US" dirty="0"/>
              <a:t>Like high culture, folk culture audiences are small, limited to the group in which the folk creation is made.</a:t>
            </a:r>
          </a:p>
          <a:p>
            <a:r>
              <a:rPr lang="en-US" dirty="0"/>
              <a:t>Folk culture of course consists of folk music, folk art, folktales, folkdance, folk costumes, but also </a:t>
            </a:r>
            <a:r>
              <a:rPr lang="en-US" dirty="0" err="1"/>
              <a:t>localised</a:t>
            </a:r>
            <a:r>
              <a:rPr lang="en-US" dirty="0"/>
              <a:t> jokes, oral literature and history, home remedies, old wives' tales, and superstitions, among others.</a:t>
            </a:r>
          </a:p>
          <a:p>
            <a:endParaRPr lang="en-US" dirty="0"/>
          </a:p>
          <a:p>
            <a:endParaRPr lang="en-GB" dirty="0"/>
          </a:p>
        </p:txBody>
      </p:sp>
    </p:spTree>
    <p:extLst>
      <p:ext uri="{BB962C8B-B14F-4D97-AF65-F5344CB8AC3E}">
        <p14:creationId xmlns:p14="http://schemas.microsoft.com/office/powerpoint/2010/main" val="1436041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Co-Culture</a:t>
            </a:r>
            <a:r>
              <a:rPr lang="en-US" dirty="0"/>
              <a:t>: The term co-culture has been created which suggest to convey the idea that no one culture is superior to our co-existing culture. As earlier it was a popular idea that sub-culture is an inferior culture. To overcome this idea Co-culture terms was coined.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General classification of the culture which can be as following: </a:t>
            </a:r>
          </a:p>
          <a:p>
            <a:r>
              <a:rPr lang="en-US" dirty="0"/>
              <a:t>Popular Culture</a:t>
            </a:r>
          </a:p>
          <a:p>
            <a:r>
              <a:rPr lang="en-US" dirty="0"/>
              <a:t>High or Elite Culture</a:t>
            </a:r>
          </a:p>
          <a:p>
            <a:r>
              <a:rPr lang="en-US" dirty="0"/>
              <a:t>Low Culture or sub culture</a:t>
            </a:r>
          </a:p>
          <a:p>
            <a:r>
              <a:rPr lang="en-US" dirty="0"/>
              <a:t>Primary &amp; Secondary Culture</a:t>
            </a:r>
          </a:p>
          <a:p>
            <a:r>
              <a:rPr lang="en-US" dirty="0"/>
              <a:t>Folk Culture</a:t>
            </a:r>
          </a:p>
          <a:p>
            <a:r>
              <a:rPr lang="en-US" dirty="0"/>
              <a:t>Co-Culture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Popular culture</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a:solidFill>
                  <a:schemeClr val="tx1">
                    <a:lumMod val="75000"/>
                    <a:lumOff val="25000"/>
                  </a:schemeClr>
                </a:solidFill>
              </a:rPr>
              <a:t>Popular culture is the entirety of ideas, perspective, attitudes, memes(</a:t>
            </a:r>
            <a:r>
              <a:rPr lang="en-US" b="1" dirty="0">
                <a:solidFill>
                  <a:schemeClr val="tx1">
                    <a:lumMod val="75000"/>
                    <a:lumOff val="25000"/>
                  </a:schemeClr>
                </a:solidFill>
              </a:rPr>
              <a:t>an element of a culture or system of </a:t>
            </a:r>
            <a:r>
              <a:rPr lang="en-US" b="1" dirty="0" err="1">
                <a:solidFill>
                  <a:schemeClr val="tx1">
                    <a:lumMod val="75000"/>
                    <a:lumOff val="25000"/>
                  </a:schemeClr>
                </a:solidFill>
              </a:rPr>
              <a:t>behaviour</a:t>
            </a:r>
            <a:r>
              <a:rPr lang="en-US" b="1" dirty="0">
                <a:solidFill>
                  <a:schemeClr val="tx1">
                    <a:lumMod val="75000"/>
                    <a:lumOff val="25000"/>
                  </a:schemeClr>
                </a:solidFill>
              </a:rPr>
              <a:t> passed from one individual to another by imitation or other non-genetic means)</a:t>
            </a:r>
            <a:r>
              <a:rPr lang="en-US" dirty="0">
                <a:solidFill>
                  <a:schemeClr val="tx1">
                    <a:lumMod val="75000"/>
                    <a:lumOff val="25000"/>
                  </a:schemeClr>
                </a:solidFill>
              </a:rPr>
              <a:t>, images and other phenomena that are preferred</a:t>
            </a:r>
            <a:r>
              <a:rPr lang="en-US" baseline="30000" dirty="0">
                <a:solidFill>
                  <a:schemeClr val="tx1">
                    <a:lumMod val="75000"/>
                    <a:lumOff val="25000"/>
                  </a:schemeClr>
                </a:solidFill>
              </a:rPr>
              <a:t> </a:t>
            </a:r>
            <a:r>
              <a:rPr lang="en-US" b="1" u="sng" dirty="0">
                <a:solidFill>
                  <a:schemeClr val="tx1">
                    <a:lumMod val="75000"/>
                    <a:lumOff val="25000"/>
                  </a:schemeClr>
                </a:solidFill>
              </a:rPr>
              <a:t>by an informal consensus</a:t>
            </a:r>
            <a:r>
              <a:rPr lang="en-US" b="1" dirty="0">
                <a:solidFill>
                  <a:schemeClr val="tx1">
                    <a:lumMod val="75000"/>
                    <a:lumOff val="25000"/>
                  </a:schemeClr>
                </a:solidFill>
              </a:rPr>
              <a:t> </a:t>
            </a:r>
            <a:r>
              <a:rPr lang="en-US" dirty="0">
                <a:solidFill>
                  <a:schemeClr val="tx1">
                    <a:lumMod val="75000"/>
                    <a:lumOff val="25000"/>
                  </a:schemeClr>
                </a:solidFill>
              </a:rPr>
              <a:t>within the mainstream of a given culture, </a:t>
            </a:r>
            <a:r>
              <a:rPr lang="en-US" b="1" dirty="0">
                <a:solidFill>
                  <a:schemeClr val="tx1">
                    <a:lumMod val="75000"/>
                    <a:lumOff val="25000"/>
                  </a:schemeClr>
                </a:solidFill>
              </a:rPr>
              <a:t>especially Western Culture </a:t>
            </a:r>
            <a:r>
              <a:rPr lang="en-US" dirty="0">
                <a:solidFill>
                  <a:schemeClr val="tx1">
                    <a:lumMod val="75000"/>
                    <a:lumOff val="25000"/>
                  </a:schemeClr>
                </a:solidFill>
              </a:rPr>
              <a:t>of the early to mid 20th century. </a:t>
            </a:r>
          </a:p>
          <a:p>
            <a:pPr lvl="0"/>
            <a:r>
              <a:rPr lang="en-US" dirty="0">
                <a:solidFill>
                  <a:schemeClr val="tx1">
                    <a:lumMod val="75000"/>
                    <a:lumOff val="25000"/>
                  </a:schemeClr>
                </a:solidFill>
              </a:rPr>
              <a:t>It then includes the emerging global mainstream of the late 20th and early 21st century. Heavily influenced by mass media, this collection of ideas pervades the everyday lives of the society.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Geet\Desktop\images 4.jpg"/>
          <p:cNvPicPr>
            <a:picLocks noChangeAspect="1" noChangeArrowheads="1"/>
          </p:cNvPicPr>
          <p:nvPr/>
        </p:nvPicPr>
        <p:blipFill>
          <a:blip r:embed="rId2" cstate="print"/>
          <a:srcRect/>
          <a:stretch>
            <a:fillRect/>
          </a:stretch>
        </p:blipFill>
        <p:spPr bwMode="auto">
          <a:xfrm>
            <a:off x="4800600" y="1"/>
            <a:ext cx="4343400" cy="2209799"/>
          </a:xfrm>
          <a:prstGeom prst="rect">
            <a:avLst/>
          </a:prstGeom>
          <a:noFill/>
        </p:spPr>
      </p:pic>
      <p:pic>
        <p:nvPicPr>
          <p:cNvPr id="5" name="Picture 4" descr="C:\Users\Geet\Desktop\images 3.jpg"/>
          <p:cNvPicPr>
            <a:picLocks noChangeAspect="1" noChangeArrowheads="1"/>
          </p:cNvPicPr>
          <p:nvPr/>
        </p:nvPicPr>
        <p:blipFill>
          <a:blip r:embed="rId3" cstate="print"/>
          <a:srcRect/>
          <a:stretch>
            <a:fillRect/>
          </a:stretch>
        </p:blipFill>
        <p:spPr bwMode="auto">
          <a:xfrm>
            <a:off x="4800600" y="2253996"/>
            <a:ext cx="4343400" cy="4604004"/>
          </a:xfrm>
          <a:prstGeom prst="rect">
            <a:avLst/>
          </a:prstGeom>
          <a:noFill/>
        </p:spPr>
      </p:pic>
      <p:pic>
        <p:nvPicPr>
          <p:cNvPr id="4" name="Picture 2" descr="C:\Users\Geet\Desktop\images.jpg"/>
          <p:cNvPicPr>
            <a:picLocks noGrp="1" noChangeAspect="1" noChangeArrowheads="1"/>
          </p:cNvPicPr>
          <p:nvPr>
            <p:ph idx="1"/>
          </p:nvPr>
        </p:nvPicPr>
        <p:blipFill>
          <a:blip r:embed="rId4" cstate="print"/>
          <a:srcRect/>
          <a:stretch>
            <a:fillRect/>
          </a:stretch>
        </p:blipFill>
        <p:spPr bwMode="auto">
          <a:xfrm>
            <a:off x="-1" y="0"/>
            <a:ext cx="4786423" cy="2819400"/>
          </a:xfrm>
          <a:prstGeom prst="rect">
            <a:avLst/>
          </a:prstGeom>
          <a:noFill/>
        </p:spPr>
      </p:pic>
      <p:pic>
        <p:nvPicPr>
          <p:cNvPr id="6" name="Picture 3" descr="C:\Users\Geet\Desktop\images 1.jpg"/>
          <p:cNvPicPr>
            <a:picLocks noChangeAspect="1" noChangeArrowheads="1"/>
          </p:cNvPicPr>
          <p:nvPr/>
        </p:nvPicPr>
        <p:blipFill>
          <a:blip r:embed="rId5" cstate="print"/>
          <a:srcRect/>
          <a:stretch>
            <a:fillRect/>
          </a:stretch>
        </p:blipFill>
        <p:spPr bwMode="auto">
          <a:xfrm>
            <a:off x="0" y="2819400"/>
            <a:ext cx="4724400" cy="4038600"/>
          </a:xfrm>
          <a:prstGeom prst="rect">
            <a:avLst/>
          </a:prstGeom>
          <a:noFill/>
        </p:spPr>
      </p:pic>
      <p:sp>
        <p:nvSpPr>
          <p:cNvPr id="2" name="Title 1"/>
          <p:cNvSpPr>
            <a:spLocks noGrp="1"/>
          </p:cNvSpPr>
          <p:nvPr>
            <p:ph type="title"/>
          </p:nvPr>
        </p:nvSpPr>
        <p:spPr>
          <a:xfrm>
            <a:off x="457200" y="838200"/>
            <a:ext cx="8229600" cy="3048000"/>
          </a:xfrm>
        </p:spPr>
        <p:txBody>
          <a:bodyPr>
            <a:noAutofit/>
          </a:bodyPr>
          <a:lstStyle/>
          <a:p>
            <a:r>
              <a:rPr lang="en-US" sz="9600" dirty="0">
                <a:solidFill>
                  <a:srgbClr val="FF0000"/>
                </a:solidFill>
              </a:rPr>
              <a:t>POPULAR CULTURE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a:t>Styles of dress, the use of slang, greeting rituals and the foods that people eat are all examples of popular culture.</a:t>
            </a:r>
          </a:p>
          <a:p>
            <a:r>
              <a:rPr lang="en-IN" dirty="0"/>
              <a:t>Sports are played and watched by members of all social classes, but the masses are responsible for the huge popularity of sports. Some sporting events, such as the World Cup and the Olympics, are consumed by a world community.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Idea of Popular culture </a:t>
            </a:r>
          </a:p>
        </p:txBody>
      </p:sp>
      <p:sp>
        <p:nvSpPr>
          <p:cNvPr id="3" name="Content Placeholder 2"/>
          <p:cNvSpPr>
            <a:spLocks noGrp="1"/>
          </p:cNvSpPr>
          <p:nvPr>
            <p:ph idx="1"/>
          </p:nvPr>
        </p:nvSpPr>
        <p:spPr/>
        <p:txBody>
          <a:bodyPr>
            <a:normAutofit fontScale="85000" lnSpcReduction="20000"/>
          </a:bodyPr>
          <a:lstStyle/>
          <a:p>
            <a:r>
              <a:rPr lang="en-US" dirty="0"/>
              <a:t>The idea of popular culture only came about in the second half of the nineteenth century and for the first fifty years or so was viewed very negatively by those who dared to acknowledge its existence. </a:t>
            </a:r>
          </a:p>
          <a:p>
            <a:r>
              <a:rPr lang="en-US" b="1" dirty="0"/>
              <a:t>Popular music, popular Sports &amp; leisure, popular literature, popular art </a:t>
            </a:r>
            <a:r>
              <a:rPr lang="en-US" dirty="0"/>
              <a:t>are all part of popular culture. Popular culture is impersonal. </a:t>
            </a:r>
          </a:p>
          <a:p>
            <a:r>
              <a:rPr lang="en-US" dirty="0"/>
              <a:t>The audience for popular culture is usually quite large, hence the label 'popular', and therefore, due to the number of people it aims to please</a:t>
            </a:r>
            <a:r>
              <a:rPr lang="en-US" u="sng" dirty="0"/>
              <a:t>, </a:t>
            </a:r>
            <a:r>
              <a:rPr lang="en-US" b="1" u="sng" dirty="0"/>
              <a:t>it can not draw from the traditions of a small group. </a:t>
            </a:r>
          </a:p>
          <a:p>
            <a:r>
              <a:rPr lang="en-US" dirty="0"/>
              <a:t>It must draw from a greater consciousness.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Popular culture and media</a:t>
            </a:r>
          </a:p>
        </p:txBody>
      </p:sp>
      <p:sp>
        <p:nvSpPr>
          <p:cNvPr id="3" name="Content Placeholder 2"/>
          <p:cNvSpPr>
            <a:spLocks noGrp="1"/>
          </p:cNvSpPr>
          <p:nvPr>
            <p:ph idx="1"/>
          </p:nvPr>
        </p:nvSpPr>
        <p:spPr/>
        <p:txBody>
          <a:bodyPr>
            <a:normAutofit fontScale="85000" lnSpcReduction="20000"/>
          </a:bodyPr>
          <a:lstStyle/>
          <a:p>
            <a:r>
              <a:rPr lang="en-US" dirty="0"/>
              <a:t>Popular culture has, in this century, been quite innovative in its use of media, particularly media which can communicate to a large number of people at once: the radio, film, television, the Internet. </a:t>
            </a:r>
          </a:p>
          <a:p>
            <a:r>
              <a:rPr lang="en-US" dirty="0"/>
              <a:t>Finally, despite the association of popular with mass markets, many creators of popular culture are in their business simply because they love to create (though there a sizeable number in it for the money). </a:t>
            </a:r>
          </a:p>
          <a:p>
            <a:r>
              <a:rPr lang="en-US" dirty="0"/>
              <a:t>In short: </a:t>
            </a:r>
          </a:p>
          <a:p>
            <a:r>
              <a:rPr lang="en-US" b="1" dirty="0"/>
              <a:t>POPULAR CULTURE IS WHATEVER IS WIDELY POPULAR</a:t>
            </a:r>
          </a:p>
          <a:p>
            <a:r>
              <a:rPr lang="en-US" b="1" dirty="0"/>
              <a:t>POPULAR CULTURE IS MASS COMMERCIAL CULTURE</a:t>
            </a:r>
          </a:p>
          <a:p>
            <a:r>
              <a:rPr lang="en-US" b="1" dirty="0"/>
              <a:t>POPULAR CULTURE IS CREATED BY THE PEOPLE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High and Low culture </a:t>
            </a:r>
          </a:p>
        </p:txBody>
      </p:sp>
      <p:sp>
        <p:nvSpPr>
          <p:cNvPr id="3" name="Content Placeholder 2"/>
          <p:cNvSpPr>
            <a:spLocks noGrp="1"/>
          </p:cNvSpPr>
          <p:nvPr>
            <p:ph idx="1"/>
          </p:nvPr>
        </p:nvSpPr>
        <p:spPr/>
        <p:txBody>
          <a:bodyPr>
            <a:normAutofit fontScale="85000" lnSpcReduction="20000"/>
          </a:bodyPr>
          <a:lstStyle/>
          <a:p>
            <a:r>
              <a:rPr lang="en-US" dirty="0"/>
              <a:t>High Culture is usually associated with those that are refined, educated and wealthy. </a:t>
            </a:r>
            <a:r>
              <a:rPr lang="en-US" b="1" dirty="0"/>
              <a:t>The elite.</a:t>
            </a:r>
          </a:p>
          <a:p>
            <a:r>
              <a:rPr lang="en-US" dirty="0"/>
              <a:t>Some examples of high culture are ballets, opera's, art museums, 5 star restaurants, black tie events.</a:t>
            </a:r>
            <a:endParaRPr lang="en-US" b="1" dirty="0"/>
          </a:p>
          <a:p>
            <a:r>
              <a:rPr lang="en-US" dirty="0"/>
              <a:t>Low Culture is associated with the common people, those less educated or poor. </a:t>
            </a:r>
            <a:r>
              <a:rPr lang="en-US" b="1" dirty="0"/>
              <a:t>The masses. </a:t>
            </a:r>
          </a:p>
          <a:p>
            <a:r>
              <a:rPr lang="en-US" b="1" dirty="0"/>
              <a:t>Low culture</a:t>
            </a:r>
            <a:r>
              <a:rPr lang="en-US" dirty="0"/>
              <a:t> is a term for some forms of popular culture. Its opposite is high culture. </a:t>
            </a:r>
          </a:p>
          <a:p>
            <a:r>
              <a:rPr lang="en-US" dirty="0"/>
              <a:t>It has been said by culture theorists that both high culture and low culture are subcultures. </a:t>
            </a:r>
          </a:p>
          <a:p>
            <a:r>
              <a:rPr lang="en-US" dirty="0"/>
              <a:t>It is claimed that in simple terms, low culture is a derogatory term for popular culture.</a:t>
            </a:r>
          </a:p>
        </p:txBody>
      </p:sp>
      <p:pic>
        <p:nvPicPr>
          <p:cNvPr id="3074" name="Picture 2" descr="C:\Users\Geet\Desktop\images5.jpg"/>
          <p:cNvPicPr>
            <a:picLocks noChangeAspect="1" noChangeArrowheads="1"/>
          </p:cNvPicPr>
          <p:nvPr/>
        </p:nvPicPr>
        <p:blipFill>
          <a:blip r:embed="rId2" cstate="print"/>
          <a:srcRect/>
          <a:stretch>
            <a:fillRect/>
          </a:stretch>
        </p:blipFill>
        <p:spPr bwMode="auto">
          <a:xfrm>
            <a:off x="5410200" y="1"/>
            <a:ext cx="3733800" cy="1600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We recognize high and low culture; </a:t>
            </a:r>
          </a:p>
          <a:p>
            <a:r>
              <a:rPr lang="en-US" dirty="0"/>
              <a:t>Where the following fit: rap music, classical music, bars, symphonies,  SUVs, cats, dogs, etc. </a:t>
            </a:r>
          </a:p>
          <a:p>
            <a:r>
              <a:rPr lang="en-US" dirty="0"/>
              <a:t>How many of those are instantly associated with high culture? Low culture? Some things may not be clear cut, and some would argue that the lines are blurring, but we tend to know what a status symbol is.</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7231</TotalTime>
  <Words>1015</Words>
  <Application>Microsoft Office PowerPoint</Application>
  <PresentationFormat>On-screen Show (4:3)</PresentationFormat>
  <Paragraphs>50</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Types of Culture </vt:lpstr>
      <vt:lpstr>PowerPoint Presentation</vt:lpstr>
      <vt:lpstr>Popular culture</vt:lpstr>
      <vt:lpstr>POPULAR CULTURE</vt:lpstr>
      <vt:lpstr>PowerPoint Presentation</vt:lpstr>
      <vt:lpstr>Idea of Popular culture </vt:lpstr>
      <vt:lpstr>Popular culture and media</vt:lpstr>
      <vt:lpstr>High and Low culture </vt:lpstr>
      <vt:lpstr>PowerPoint Presentation</vt:lpstr>
      <vt:lpstr>PowerPoint Presentation</vt:lpstr>
      <vt:lpstr>Primary and Secondary Culture</vt:lpstr>
      <vt:lpstr>FOLK CULTURE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Typology</dc:title>
  <dc:creator>Geet</dc:creator>
  <cp:lastModifiedBy>Geeta Kashyap</cp:lastModifiedBy>
  <cp:revision>79</cp:revision>
  <dcterms:created xsi:type="dcterms:W3CDTF">2012-10-02T14:07:12Z</dcterms:created>
  <dcterms:modified xsi:type="dcterms:W3CDTF">2020-01-21T03:34:13Z</dcterms:modified>
</cp:coreProperties>
</file>